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8288000" cy="10287000"/>
  <p:notesSz cx="6858000" cy="9144000"/>
  <p:embeddedFontLst>
    <p:embeddedFont>
      <p:font typeface="Times New Roman Bold Italics" panose="020B0604020202020204" charset="0"/>
      <p:regular r:id="rId16"/>
    </p:embeddedFont>
    <p:embeddedFont>
      <p:font typeface="Times New Roman Bold" panose="02020803070505020304" pitchFamily="18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imes New Roman" panose="020206030504050203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16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6.sv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svg"/><Relationship Id="rId4" Type="http://schemas.openxmlformats.org/officeDocument/2006/relationships/image" Target="../media/image13.pn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1.png"/><Relationship Id="rId7" Type="http://schemas.openxmlformats.org/officeDocument/2006/relationships/image" Target="../media/image18.svg"/><Relationship Id="rId12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3.jpeg"/><Relationship Id="rId5" Type="http://schemas.openxmlformats.org/officeDocument/2006/relationships/image" Target="../media/image16.svg"/><Relationship Id="rId10" Type="http://schemas.openxmlformats.org/officeDocument/2006/relationships/image" Target="../media/image32.jpeg"/><Relationship Id="rId4" Type="http://schemas.openxmlformats.org/officeDocument/2006/relationships/image" Target="../media/image12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12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8.png"/><Relationship Id="rId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37.png"/><Relationship Id="rId9" Type="http://schemas.openxmlformats.org/officeDocument/2006/relationships/image" Target="../media/image14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sv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79777" y="1104900"/>
            <a:ext cx="9079523" cy="7204051"/>
          </a:xfrm>
          <a:custGeom>
            <a:avLst/>
            <a:gdLst/>
            <a:ahLst/>
            <a:cxnLst/>
            <a:rect l="l" t="t" r="r" b="b"/>
            <a:pathLst>
              <a:path w="9079523" h="7204051">
                <a:moveTo>
                  <a:pt x="0" y="0"/>
                </a:moveTo>
                <a:lnTo>
                  <a:pt x="9079523" y="0"/>
                </a:lnTo>
                <a:lnTo>
                  <a:pt x="9079523" y="7204051"/>
                </a:lnTo>
                <a:lnTo>
                  <a:pt x="0" y="7204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19352" y="-1635795"/>
            <a:ext cx="228600" cy="4419600"/>
            <a:chOff x="0" y="0"/>
            <a:chExt cx="304800" cy="589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4800" cy="5892800"/>
            </a:xfrm>
            <a:custGeom>
              <a:avLst/>
              <a:gdLst/>
              <a:ahLst/>
              <a:cxnLst/>
              <a:rect l="l" t="t" r="r" b="b"/>
              <a:pathLst>
                <a:path w="304800" h="5892800">
                  <a:moveTo>
                    <a:pt x="0" y="0"/>
                  </a:moveTo>
                  <a:lnTo>
                    <a:pt x="304800" y="0"/>
                  </a:lnTo>
                  <a:lnTo>
                    <a:pt x="304800" y="5892800"/>
                  </a:lnTo>
                  <a:lnTo>
                    <a:pt x="0" y="589280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5" name="Group 5"/>
          <p:cNvGrpSpPr/>
          <p:nvPr/>
        </p:nvGrpSpPr>
        <p:grpSpPr>
          <a:xfrm>
            <a:off x="17259300" y="6249761"/>
            <a:ext cx="1574031" cy="1278235"/>
            <a:chOff x="0" y="0"/>
            <a:chExt cx="2098708" cy="17043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8675" cy="1704340"/>
            </a:xfrm>
            <a:custGeom>
              <a:avLst/>
              <a:gdLst/>
              <a:ahLst/>
              <a:cxnLst/>
              <a:rect l="l" t="t" r="r" b="b"/>
              <a:pathLst>
                <a:path w="2098675" h="1704340">
                  <a:moveTo>
                    <a:pt x="0" y="0"/>
                  </a:moveTo>
                  <a:lnTo>
                    <a:pt x="2098675" y="0"/>
                  </a:lnTo>
                  <a:lnTo>
                    <a:pt x="2098675" y="1704340"/>
                  </a:lnTo>
                  <a:lnTo>
                    <a:pt x="0" y="170434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0"/>
            <a:ext cx="7357711" cy="10287000"/>
            <a:chOff x="0" y="0"/>
            <a:chExt cx="9810281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10242" cy="13716000"/>
            </a:xfrm>
            <a:custGeom>
              <a:avLst/>
              <a:gdLst/>
              <a:ahLst/>
              <a:cxnLst/>
              <a:rect l="l" t="t" r="r" b="b"/>
              <a:pathLst>
                <a:path w="9810242" h="13716000">
                  <a:moveTo>
                    <a:pt x="0" y="0"/>
                  </a:moveTo>
                  <a:lnTo>
                    <a:pt x="9810242" y="0"/>
                  </a:lnTo>
                  <a:lnTo>
                    <a:pt x="981024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5700" r="-85701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567386" y="1509299"/>
            <a:ext cx="8872889" cy="4965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en-US" sz="5900" spc="-56" dirty="0" err="1">
                <a:solidFill>
                  <a:srgbClr val="251E20"/>
                </a:solidFill>
                <a:latin typeface="Times New Roman Bold"/>
              </a:rPr>
              <a:t>Спеціальність</a:t>
            </a:r>
            <a:r>
              <a:rPr lang="en-US" sz="5900" spc="-56" dirty="0">
                <a:solidFill>
                  <a:srgbClr val="251E20"/>
                </a:solidFill>
                <a:latin typeface="Times New Roman Bold"/>
              </a:rPr>
              <a:t> 029 «</a:t>
            </a:r>
            <a:r>
              <a:rPr lang="en-US" sz="5900" spc="-56" dirty="0" err="1">
                <a:solidFill>
                  <a:srgbClr val="251E20"/>
                </a:solidFill>
                <a:latin typeface="Times New Roman Bold"/>
              </a:rPr>
              <a:t>Інформаційна</a:t>
            </a:r>
            <a:r>
              <a:rPr lang="en-US" sz="5900" spc="-56" dirty="0">
                <a:solidFill>
                  <a:srgbClr val="251E20"/>
                </a:solidFill>
                <a:latin typeface="Times New Roman Bold"/>
              </a:rPr>
              <a:t>, </a:t>
            </a:r>
            <a:r>
              <a:rPr lang="en-US" sz="5900" spc="-56" dirty="0" err="1">
                <a:solidFill>
                  <a:srgbClr val="251E20"/>
                </a:solidFill>
                <a:latin typeface="Times New Roman Bold"/>
              </a:rPr>
              <a:t>бібліотечна</a:t>
            </a:r>
            <a:r>
              <a:rPr lang="en-US" sz="5900" spc="-56" dirty="0">
                <a:solidFill>
                  <a:srgbClr val="251E20"/>
                </a:solidFill>
                <a:latin typeface="Times New Roman Bold"/>
              </a:rPr>
              <a:t> </a:t>
            </a:r>
            <a:r>
              <a:rPr lang="en-US" sz="5900" spc="-56" dirty="0" err="1">
                <a:solidFill>
                  <a:srgbClr val="251E20"/>
                </a:solidFill>
                <a:latin typeface="Times New Roman Bold"/>
              </a:rPr>
              <a:t>та</a:t>
            </a:r>
            <a:r>
              <a:rPr lang="en-US" sz="5900" spc="-56" dirty="0">
                <a:solidFill>
                  <a:srgbClr val="251E20"/>
                </a:solidFill>
                <a:latin typeface="Times New Roman Bold"/>
              </a:rPr>
              <a:t> </a:t>
            </a:r>
            <a:r>
              <a:rPr lang="en-US" sz="5900" spc="-56" dirty="0" err="1">
                <a:solidFill>
                  <a:srgbClr val="251E20"/>
                </a:solidFill>
                <a:latin typeface="Times New Roman Bold"/>
              </a:rPr>
              <a:t>архівна</a:t>
            </a:r>
            <a:r>
              <a:rPr lang="en-US" sz="5900" spc="-56" dirty="0">
                <a:solidFill>
                  <a:srgbClr val="251E20"/>
                </a:solidFill>
                <a:latin typeface="Times New Roman Bold"/>
              </a:rPr>
              <a:t> </a:t>
            </a:r>
            <a:r>
              <a:rPr lang="en-US" sz="5900" spc="-56" dirty="0" err="1">
                <a:solidFill>
                  <a:srgbClr val="251E20"/>
                </a:solidFill>
                <a:latin typeface="Times New Roman Bold"/>
              </a:rPr>
              <a:t>справа</a:t>
            </a:r>
            <a:r>
              <a:rPr lang="en-US" sz="5900" spc="-56" dirty="0">
                <a:solidFill>
                  <a:srgbClr val="251E20"/>
                </a:solidFill>
                <a:latin typeface="Times New Roman Bold"/>
              </a:rPr>
              <a:t>» </a:t>
            </a:r>
            <a:endParaRPr lang="ru-RU" sz="5900" spc="-56" dirty="0">
              <a:solidFill>
                <a:srgbClr val="251E20"/>
              </a:solidFill>
              <a:latin typeface="Times New Roman Bold"/>
            </a:endParaRPr>
          </a:p>
          <a:p>
            <a:pPr algn="l">
              <a:lnSpc>
                <a:spcPts val="5548"/>
              </a:lnSpc>
            </a:pPr>
            <a:r>
              <a:rPr lang="en-US" sz="5900" spc="-56" dirty="0">
                <a:solidFill>
                  <a:srgbClr val="251E20"/>
                </a:solidFill>
                <a:latin typeface="Times New Roman Bold"/>
              </a:rPr>
              <a:t>в </a:t>
            </a:r>
            <a:endParaRPr lang="ru-RU" sz="5900" spc="-56" dirty="0">
              <a:solidFill>
                <a:srgbClr val="251E20"/>
              </a:solidFill>
              <a:latin typeface="Times New Roman Bold"/>
            </a:endParaRPr>
          </a:p>
          <a:p>
            <a:pPr algn="l">
              <a:lnSpc>
                <a:spcPts val="5548"/>
              </a:lnSpc>
            </a:pPr>
            <a:r>
              <a:rPr lang="ru-RU" sz="5900" spc="-56" dirty="0" err="1">
                <a:solidFill>
                  <a:srgbClr val="251E20"/>
                </a:solidFill>
                <a:latin typeface="Times New Roman Bold"/>
              </a:rPr>
              <a:t>Національному</a:t>
            </a:r>
            <a:r>
              <a:rPr lang="ru-RU" sz="5900" spc="-56" dirty="0">
                <a:solidFill>
                  <a:srgbClr val="251E20"/>
                </a:solidFill>
                <a:latin typeface="Times New Roman Bold"/>
              </a:rPr>
              <a:t> </a:t>
            </a:r>
            <a:r>
              <a:rPr lang="en-US" sz="5900" spc="-56" dirty="0" err="1">
                <a:solidFill>
                  <a:srgbClr val="251E20"/>
                </a:solidFill>
                <a:latin typeface="Times New Roman Bold"/>
              </a:rPr>
              <a:t>авіаційному</a:t>
            </a:r>
            <a:r>
              <a:rPr lang="en-US" sz="5900" spc="-56" dirty="0">
                <a:solidFill>
                  <a:srgbClr val="251E20"/>
                </a:solidFill>
                <a:latin typeface="Times New Roman Bold"/>
              </a:rPr>
              <a:t> </a:t>
            </a:r>
            <a:r>
              <a:rPr lang="ru-RU" sz="5900" spc="-56" dirty="0" err="1">
                <a:solidFill>
                  <a:srgbClr val="251E20"/>
                </a:solidFill>
                <a:latin typeface="Times New Roman Bold"/>
              </a:rPr>
              <a:t>університеті</a:t>
            </a:r>
            <a:endParaRPr lang="en-US" sz="5900" spc="-56" dirty="0">
              <a:solidFill>
                <a:srgbClr val="251E20"/>
              </a:solidFill>
              <a:latin typeface="Times New Roman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24400" y="5956300"/>
            <a:ext cx="5078413" cy="3987800"/>
          </a:xfrm>
          <a:custGeom>
            <a:avLst/>
            <a:gdLst/>
            <a:ahLst/>
            <a:cxnLst/>
            <a:rect l="l" t="t" r="r" b="b"/>
            <a:pathLst>
              <a:path w="5078413" h="3987800">
                <a:moveTo>
                  <a:pt x="0" y="0"/>
                </a:moveTo>
                <a:lnTo>
                  <a:pt x="5078413" y="0"/>
                </a:lnTo>
                <a:lnTo>
                  <a:pt x="5078413" y="3987800"/>
                </a:lnTo>
                <a:lnTo>
                  <a:pt x="0" y="3987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9801" y="685800"/>
            <a:ext cx="5554980" cy="142494"/>
          </a:xfrm>
          <a:custGeom>
            <a:avLst/>
            <a:gdLst/>
            <a:ahLst/>
            <a:cxnLst/>
            <a:rect l="l" t="t" r="r" b="b"/>
            <a:pathLst>
              <a:path w="5554980" h="142494">
                <a:moveTo>
                  <a:pt x="0" y="0"/>
                </a:moveTo>
                <a:lnTo>
                  <a:pt x="5554980" y="0"/>
                </a:lnTo>
                <a:lnTo>
                  <a:pt x="5554980" y="142494"/>
                </a:lnTo>
                <a:lnTo>
                  <a:pt x="0" y="1424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3220" y="680464"/>
            <a:ext cx="5554980" cy="147828"/>
          </a:xfrm>
          <a:custGeom>
            <a:avLst/>
            <a:gdLst/>
            <a:ahLst/>
            <a:cxnLst/>
            <a:rect l="l" t="t" r="r" b="b"/>
            <a:pathLst>
              <a:path w="5554980" h="147828">
                <a:moveTo>
                  <a:pt x="0" y="0"/>
                </a:moveTo>
                <a:lnTo>
                  <a:pt x="5554980" y="0"/>
                </a:lnTo>
                <a:lnTo>
                  <a:pt x="5554980" y="147828"/>
                </a:lnTo>
                <a:lnTo>
                  <a:pt x="0" y="1478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62745" y="685800"/>
            <a:ext cx="5554980" cy="137160"/>
          </a:xfrm>
          <a:custGeom>
            <a:avLst/>
            <a:gdLst/>
            <a:ahLst/>
            <a:cxnLst/>
            <a:rect l="l" t="t" r="r" b="b"/>
            <a:pathLst>
              <a:path w="5554980" h="137160">
                <a:moveTo>
                  <a:pt x="0" y="0"/>
                </a:moveTo>
                <a:lnTo>
                  <a:pt x="5554980" y="0"/>
                </a:lnTo>
                <a:lnTo>
                  <a:pt x="5554980" y="137160"/>
                </a:lnTo>
                <a:lnTo>
                  <a:pt x="0" y="137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2400" y="5067300"/>
            <a:ext cx="5186082" cy="3987800"/>
            <a:chOff x="0" y="0"/>
            <a:chExt cx="6914776" cy="53170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14769" cy="5317109"/>
            </a:xfrm>
            <a:custGeom>
              <a:avLst/>
              <a:gdLst/>
              <a:ahLst/>
              <a:cxnLst/>
              <a:rect l="l" t="t" r="r" b="b"/>
              <a:pathLst>
                <a:path w="6914769" h="5317109">
                  <a:moveTo>
                    <a:pt x="0" y="0"/>
                  </a:moveTo>
                  <a:lnTo>
                    <a:pt x="6914769" y="0"/>
                  </a:lnTo>
                  <a:lnTo>
                    <a:pt x="6914769" y="5317109"/>
                  </a:lnTo>
                  <a:lnTo>
                    <a:pt x="0" y="5317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94497" b="-9449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24840" y="1160145"/>
            <a:ext cx="8808720" cy="351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Times New Roman"/>
              </a:rPr>
              <a:t>Після завершення кожного курсу ви зможете на практиці застосувати отриманні знання:</a:t>
            </a:r>
          </a:p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Times New Roman"/>
              </a:rPr>
              <a:t>на 1 курсі - фахово-ознайомча практика;</a:t>
            </a:r>
          </a:p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Times New Roman"/>
              </a:rPr>
              <a:t>на 2 курсі - архівно-бібліотечна практика;</a:t>
            </a:r>
          </a:p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Times New Roman"/>
              </a:rPr>
              <a:t>на 3 курсі - практика з документознавства;</a:t>
            </a:r>
          </a:p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Times New Roman"/>
              </a:rPr>
              <a:t>на 4 курсі - практика референта-організатора ділової інформації.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0" y="952500"/>
            <a:ext cx="6742603" cy="8991600"/>
          </a:xfrm>
          <a:custGeom>
            <a:avLst/>
            <a:gdLst/>
            <a:ahLst/>
            <a:cxnLst/>
            <a:rect l="l" t="t" r="r" b="b"/>
            <a:pathLst>
              <a:path w="6742603" h="8991600">
                <a:moveTo>
                  <a:pt x="0" y="0"/>
                </a:moveTo>
                <a:lnTo>
                  <a:pt x="6742603" y="0"/>
                </a:lnTo>
                <a:lnTo>
                  <a:pt x="6742603" y="8991600"/>
                </a:lnTo>
                <a:lnTo>
                  <a:pt x="0" y="8991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6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801" y="685800"/>
            <a:ext cx="5554980" cy="142494"/>
          </a:xfrm>
          <a:custGeom>
            <a:avLst/>
            <a:gdLst/>
            <a:ahLst/>
            <a:cxnLst/>
            <a:rect l="l" t="t" r="r" b="b"/>
            <a:pathLst>
              <a:path w="5554980" h="142494">
                <a:moveTo>
                  <a:pt x="0" y="0"/>
                </a:moveTo>
                <a:lnTo>
                  <a:pt x="5554980" y="0"/>
                </a:lnTo>
                <a:lnTo>
                  <a:pt x="5554980" y="142494"/>
                </a:lnTo>
                <a:lnTo>
                  <a:pt x="0" y="142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63220" y="680464"/>
            <a:ext cx="5554980" cy="147828"/>
          </a:xfrm>
          <a:custGeom>
            <a:avLst/>
            <a:gdLst/>
            <a:ahLst/>
            <a:cxnLst/>
            <a:rect l="l" t="t" r="r" b="b"/>
            <a:pathLst>
              <a:path w="5554980" h="147828">
                <a:moveTo>
                  <a:pt x="0" y="0"/>
                </a:moveTo>
                <a:lnTo>
                  <a:pt x="5554980" y="0"/>
                </a:lnTo>
                <a:lnTo>
                  <a:pt x="5554980" y="147828"/>
                </a:lnTo>
                <a:lnTo>
                  <a:pt x="0" y="147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62745" y="685800"/>
            <a:ext cx="5554980" cy="137160"/>
          </a:xfrm>
          <a:custGeom>
            <a:avLst/>
            <a:gdLst/>
            <a:ahLst/>
            <a:cxnLst/>
            <a:rect l="l" t="t" r="r" b="b"/>
            <a:pathLst>
              <a:path w="5554980" h="137160">
                <a:moveTo>
                  <a:pt x="0" y="0"/>
                </a:moveTo>
                <a:lnTo>
                  <a:pt x="5554980" y="0"/>
                </a:lnTo>
                <a:lnTo>
                  <a:pt x="5554980" y="137160"/>
                </a:lnTo>
                <a:lnTo>
                  <a:pt x="0" y="137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917725" y="4923440"/>
            <a:ext cx="6203270" cy="4660777"/>
            <a:chOff x="0" y="0"/>
            <a:chExt cx="8271027" cy="62143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71002" cy="6214364"/>
            </a:xfrm>
            <a:custGeom>
              <a:avLst/>
              <a:gdLst/>
              <a:ahLst/>
              <a:cxnLst/>
              <a:rect l="l" t="t" r="r" b="b"/>
              <a:pathLst>
                <a:path w="8271002" h="6214364">
                  <a:moveTo>
                    <a:pt x="0" y="0"/>
                  </a:moveTo>
                  <a:lnTo>
                    <a:pt x="8271002" y="0"/>
                  </a:lnTo>
                  <a:lnTo>
                    <a:pt x="8271002" y="6214364"/>
                  </a:lnTo>
                  <a:lnTo>
                    <a:pt x="0" y="6214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81885" y="4894109"/>
            <a:ext cx="10885792" cy="4690107"/>
            <a:chOff x="0" y="0"/>
            <a:chExt cx="14514389" cy="62534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514449" cy="6253480"/>
            </a:xfrm>
            <a:custGeom>
              <a:avLst/>
              <a:gdLst/>
              <a:ahLst/>
              <a:cxnLst/>
              <a:rect l="l" t="t" r="r" b="b"/>
              <a:pathLst>
                <a:path w="14514449" h="6253480">
                  <a:moveTo>
                    <a:pt x="0" y="0"/>
                  </a:moveTo>
                  <a:lnTo>
                    <a:pt x="14514449" y="0"/>
                  </a:lnTo>
                  <a:lnTo>
                    <a:pt x="14514449" y="6253480"/>
                  </a:lnTo>
                  <a:lnTo>
                    <a:pt x="0" y="6253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207890" b="-20788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64360" y="1093470"/>
            <a:ext cx="16662400" cy="135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Ще одна особливість КАІ: за бажанням студентів викладання навчальних дисциплін проводиться англійською мовою, що дає можливість сформувати систему професійного знання для подальшої інформаційної, документаційної та аналітичної діяльності в міжнародних організаціях.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4358" y="2769870"/>
            <a:ext cx="16653435" cy="178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Міжнародна діяльність, в якій приймають участь студенти, здійснюється на основі укладених кафедрою міжнародних угод про співробітництво між КАІ та Університетом Миколая Коперніка в Торуні (Республіка Польща),  Університетом Градец-Кралове (Чеська Республіка),  Сучасним державним архівом Литви (Литовська республіка, м. Вільнюс).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79071" y="3848100"/>
            <a:ext cx="3417888" cy="3417888"/>
          </a:xfrm>
          <a:custGeom>
            <a:avLst/>
            <a:gdLst/>
            <a:ahLst/>
            <a:cxnLst/>
            <a:rect l="l" t="t" r="r" b="b"/>
            <a:pathLst>
              <a:path w="3417888" h="3417888">
                <a:moveTo>
                  <a:pt x="0" y="0"/>
                </a:moveTo>
                <a:lnTo>
                  <a:pt x="3417888" y="0"/>
                </a:lnTo>
                <a:lnTo>
                  <a:pt x="3417888" y="3417888"/>
                </a:lnTo>
                <a:lnTo>
                  <a:pt x="0" y="3417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91049" y="859918"/>
            <a:ext cx="5471327" cy="3206039"/>
          </a:xfrm>
          <a:custGeom>
            <a:avLst/>
            <a:gdLst/>
            <a:ahLst/>
            <a:cxnLst/>
            <a:rect l="l" t="t" r="r" b="b"/>
            <a:pathLst>
              <a:path w="5471327" h="3206039">
                <a:moveTo>
                  <a:pt x="0" y="0"/>
                </a:moveTo>
                <a:lnTo>
                  <a:pt x="5471327" y="0"/>
                </a:lnTo>
                <a:lnTo>
                  <a:pt x="5471327" y="3206039"/>
                </a:lnTo>
                <a:lnTo>
                  <a:pt x="0" y="3206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377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9801" y="830783"/>
            <a:ext cx="5554980" cy="142494"/>
          </a:xfrm>
          <a:custGeom>
            <a:avLst/>
            <a:gdLst/>
            <a:ahLst/>
            <a:cxnLst/>
            <a:rect l="l" t="t" r="r" b="b"/>
            <a:pathLst>
              <a:path w="5554980" h="142494">
                <a:moveTo>
                  <a:pt x="0" y="0"/>
                </a:moveTo>
                <a:lnTo>
                  <a:pt x="5554980" y="0"/>
                </a:lnTo>
                <a:lnTo>
                  <a:pt x="5554980" y="142494"/>
                </a:lnTo>
                <a:lnTo>
                  <a:pt x="0" y="142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063220" y="836117"/>
            <a:ext cx="5554980" cy="147828"/>
          </a:xfrm>
          <a:custGeom>
            <a:avLst/>
            <a:gdLst/>
            <a:ahLst/>
            <a:cxnLst/>
            <a:rect l="l" t="t" r="r" b="b"/>
            <a:pathLst>
              <a:path w="5554980" h="147828">
                <a:moveTo>
                  <a:pt x="0" y="0"/>
                </a:moveTo>
                <a:lnTo>
                  <a:pt x="5554980" y="0"/>
                </a:lnTo>
                <a:lnTo>
                  <a:pt x="5554980" y="147828"/>
                </a:lnTo>
                <a:lnTo>
                  <a:pt x="0" y="14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31600" y="836117"/>
            <a:ext cx="5554980" cy="137160"/>
          </a:xfrm>
          <a:custGeom>
            <a:avLst/>
            <a:gdLst/>
            <a:ahLst/>
            <a:cxnLst/>
            <a:rect l="l" t="t" r="r" b="b"/>
            <a:pathLst>
              <a:path w="5554980" h="137160">
                <a:moveTo>
                  <a:pt x="0" y="0"/>
                </a:moveTo>
                <a:lnTo>
                  <a:pt x="5554980" y="0"/>
                </a:lnTo>
                <a:lnTo>
                  <a:pt x="5554980" y="137160"/>
                </a:lnTo>
                <a:lnTo>
                  <a:pt x="0" y="1371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296400" y="1257300"/>
            <a:ext cx="3387699" cy="4810192"/>
            <a:chOff x="0" y="0"/>
            <a:chExt cx="4516932" cy="64135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16882" cy="6413627"/>
            </a:xfrm>
            <a:custGeom>
              <a:avLst/>
              <a:gdLst/>
              <a:ahLst/>
              <a:cxnLst/>
              <a:rect l="l" t="t" r="r" b="b"/>
              <a:pathLst>
                <a:path w="4516882" h="6413627">
                  <a:moveTo>
                    <a:pt x="0" y="0"/>
                  </a:moveTo>
                  <a:lnTo>
                    <a:pt x="4516882" y="0"/>
                  </a:lnTo>
                  <a:lnTo>
                    <a:pt x="4516882" y="6413627"/>
                  </a:lnTo>
                  <a:lnTo>
                    <a:pt x="0" y="6413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82" r="-18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3007754" y="7041258"/>
            <a:ext cx="4610446" cy="3140286"/>
            <a:chOff x="0" y="0"/>
            <a:chExt cx="6147261" cy="41870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47308" cy="4187063"/>
            </a:xfrm>
            <a:custGeom>
              <a:avLst/>
              <a:gdLst/>
              <a:ahLst/>
              <a:cxnLst/>
              <a:rect l="l" t="t" r="r" b="b"/>
              <a:pathLst>
                <a:path w="6147308" h="4187063">
                  <a:moveTo>
                    <a:pt x="0" y="0"/>
                  </a:moveTo>
                  <a:lnTo>
                    <a:pt x="6147308" y="0"/>
                  </a:lnTo>
                  <a:lnTo>
                    <a:pt x="6147308" y="4187063"/>
                  </a:lnTo>
                  <a:lnTo>
                    <a:pt x="0" y="4187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4129" r="-14128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9171519" y="6068190"/>
            <a:ext cx="3637459" cy="4218810"/>
            <a:chOff x="0" y="0"/>
            <a:chExt cx="4849945" cy="56250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50003" cy="5625084"/>
            </a:xfrm>
            <a:custGeom>
              <a:avLst/>
              <a:gdLst/>
              <a:ahLst/>
              <a:cxnLst/>
              <a:rect l="l" t="t" r="r" b="b"/>
              <a:pathLst>
                <a:path w="4850003" h="5625084">
                  <a:moveTo>
                    <a:pt x="0" y="0"/>
                  </a:moveTo>
                  <a:lnTo>
                    <a:pt x="4850003" y="0"/>
                  </a:lnTo>
                  <a:lnTo>
                    <a:pt x="4850003" y="5625084"/>
                  </a:lnTo>
                  <a:lnTo>
                    <a:pt x="0" y="5625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4902" r="-4901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602929" y="92945"/>
            <a:ext cx="13306757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Times New Roman Bold"/>
              </a:rPr>
              <a:t>На яких посадах може працювати випускник?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2929" y="1626870"/>
            <a:ext cx="8414721" cy="738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Референт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Діловод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Аналітик комунікацій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Професіонал із організації захисту інформації з обмеженим доступом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Архівіст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Документознавець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Аналітик консолідованої інформації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Аналітик систем (крім комп’ютерних)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Менеджер (управитель) із комунікаційних технологій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Менеджер (управитель) у сфері надання інформації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Менеджер (управитель)  систем інформаційної безпеки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Професіонал із організації інформаційної безпеки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Керівник проектів та програм у сфері матеріального (нематеріального) виробництва 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40808" y="5615971"/>
            <a:ext cx="6143038" cy="4607278"/>
          </a:xfrm>
          <a:custGeom>
            <a:avLst/>
            <a:gdLst/>
            <a:ahLst/>
            <a:cxnLst/>
            <a:rect l="l" t="t" r="r" b="b"/>
            <a:pathLst>
              <a:path w="6143038" h="4607278">
                <a:moveTo>
                  <a:pt x="0" y="0"/>
                </a:moveTo>
                <a:lnTo>
                  <a:pt x="6143038" y="0"/>
                </a:lnTo>
                <a:lnTo>
                  <a:pt x="6143038" y="4607278"/>
                </a:lnTo>
                <a:lnTo>
                  <a:pt x="0" y="4607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849239" y="1952644"/>
            <a:ext cx="2296021" cy="2840424"/>
            <a:chOff x="0" y="0"/>
            <a:chExt cx="3061361" cy="3787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61335" cy="3787267"/>
            </a:xfrm>
            <a:custGeom>
              <a:avLst/>
              <a:gdLst/>
              <a:ahLst/>
              <a:cxnLst/>
              <a:rect l="l" t="t" r="r" b="b"/>
              <a:pathLst>
                <a:path w="3061335" h="3787267">
                  <a:moveTo>
                    <a:pt x="0" y="0"/>
                  </a:moveTo>
                  <a:lnTo>
                    <a:pt x="3061335" y="0"/>
                  </a:lnTo>
                  <a:lnTo>
                    <a:pt x="3061335" y="3787267"/>
                  </a:lnTo>
                  <a:lnTo>
                    <a:pt x="0" y="3787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0507" b="-10506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4800600" y="4657166"/>
            <a:ext cx="7469393" cy="5566084"/>
          </a:xfrm>
          <a:custGeom>
            <a:avLst/>
            <a:gdLst/>
            <a:ahLst/>
            <a:cxnLst/>
            <a:rect l="l" t="t" r="r" b="b"/>
            <a:pathLst>
              <a:path w="7469393" h="5566084">
                <a:moveTo>
                  <a:pt x="0" y="0"/>
                </a:moveTo>
                <a:lnTo>
                  <a:pt x="7469393" y="0"/>
                </a:lnTo>
                <a:lnTo>
                  <a:pt x="7469393" y="5566084"/>
                </a:lnTo>
                <a:lnTo>
                  <a:pt x="0" y="5566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21" t="-11476" r="-93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0835" y="758389"/>
            <a:ext cx="5554980" cy="142494"/>
          </a:xfrm>
          <a:custGeom>
            <a:avLst/>
            <a:gdLst/>
            <a:ahLst/>
            <a:cxnLst/>
            <a:rect l="l" t="t" r="r" b="b"/>
            <a:pathLst>
              <a:path w="5554980" h="142494">
                <a:moveTo>
                  <a:pt x="0" y="0"/>
                </a:moveTo>
                <a:lnTo>
                  <a:pt x="5554980" y="0"/>
                </a:lnTo>
                <a:lnTo>
                  <a:pt x="5554980" y="142494"/>
                </a:lnTo>
                <a:lnTo>
                  <a:pt x="0" y="1424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40808" y="763723"/>
            <a:ext cx="5554980" cy="147828"/>
          </a:xfrm>
          <a:custGeom>
            <a:avLst/>
            <a:gdLst/>
            <a:ahLst/>
            <a:cxnLst/>
            <a:rect l="l" t="t" r="r" b="b"/>
            <a:pathLst>
              <a:path w="5554980" h="147828">
                <a:moveTo>
                  <a:pt x="0" y="0"/>
                </a:moveTo>
                <a:lnTo>
                  <a:pt x="5554980" y="0"/>
                </a:lnTo>
                <a:lnTo>
                  <a:pt x="5554980" y="147828"/>
                </a:lnTo>
                <a:lnTo>
                  <a:pt x="0" y="147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62745" y="763723"/>
            <a:ext cx="5554980" cy="137160"/>
          </a:xfrm>
          <a:custGeom>
            <a:avLst/>
            <a:gdLst/>
            <a:ahLst/>
            <a:cxnLst/>
            <a:rect l="l" t="t" r="r" b="b"/>
            <a:pathLst>
              <a:path w="5554980" h="137160">
                <a:moveTo>
                  <a:pt x="0" y="0"/>
                </a:moveTo>
                <a:lnTo>
                  <a:pt x="5554980" y="0"/>
                </a:lnTo>
                <a:lnTo>
                  <a:pt x="5554980" y="137160"/>
                </a:lnTo>
                <a:lnTo>
                  <a:pt x="0" y="1371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966077" y="1952644"/>
            <a:ext cx="2883162" cy="2704522"/>
            <a:chOff x="0" y="0"/>
            <a:chExt cx="3844216" cy="36060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44163" cy="3606038"/>
            </a:xfrm>
            <a:custGeom>
              <a:avLst/>
              <a:gdLst/>
              <a:ahLst/>
              <a:cxnLst/>
              <a:rect l="l" t="t" r="r" b="b"/>
              <a:pathLst>
                <a:path w="3844163" h="3606038">
                  <a:moveTo>
                    <a:pt x="0" y="0"/>
                  </a:moveTo>
                  <a:lnTo>
                    <a:pt x="3844163" y="0"/>
                  </a:lnTo>
                  <a:lnTo>
                    <a:pt x="3844163" y="3606038"/>
                  </a:lnTo>
                  <a:lnTo>
                    <a:pt x="0" y="3606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0216" r="-2021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468675" y="987107"/>
            <a:ext cx="17343120" cy="91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Студентське життя в нашому університеті – цікаве, насичене різноманітними заходами, сповнене знайомств, дружніх стосунків!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9583" y="1952644"/>
            <a:ext cx="5895658" cy="4421744"/>
          </a:xfrm>
          <a:custGeom>
            <a:avLst/>
            <a:gdLst/>
            <a:ahLst/>
            <a:cxnLst/>
            <a:rect l="l" t="t" r="r" b="b"/>
            <a:pathLst>
              <a:path w="5895658" h="4421744">
                <a:moveTo>
                  <a:pt x="0" y="0"/>
                </a:moveTo>
                <a:lnTo>
                  <a:pt x="5895658" y="0"/>
                </a:lnTo>
                <a:lnTo>
                  <a:pt x="5895658" y="4421744"/>
                </a:lnTo>
                <a:lnTo>
                  <a:pt x="0" y="44217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2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76965" y="1952644"/>
            <a:ext cx="7102399" cy="3701427"/>
          </a:xfrm>
          <a:custGeom>
            <a:avLst/>
            <a:gdLst/>
            <a:ahLst/>
            <a:cxnLst/>
            <a:rect l="l" t="t" r="r" b="b"/>
            <a:pathLst>
              <a:path w="7102399" h="3701427">
                <a:moveTo>
                  <a:pt x="0" y="0"/>
                </a:moveTo>
                <a:lnTo>
                  <a:pt x="7102399" y="0"/>
                </a:lnTo>
                <a:lnTo>
                  <a:pt x="7102399" y="3701427"/>
                </a:lnTo>
                <a:lnTo>
                  <a:pt x="0" y="37014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44514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5101" y="6345253"/>
            <a:ext cx="5170661" cy="3877996"/>
          </a:xfrm>
          <a:custGeom>
            <a:avLst/>
            <a:gdLst/>
            <a:ahLst/>
            <a:cxnLst/>
            <a:rect l="l" t="t" r="r" b="b"/>
            <a:pathLst>
              <a:path w="5170661" h="3877996">
                <a:moveTo>
                  <a:pt x="0" y="0"/>
                </a:moveTo>
                <a:lnTo>
                  <a:pt x="5170661" y="0"/>
                </a:lnTo>
                <a:lnTo>
                  <a:pt x="5170661" y="3877996"/>
                </a:lnTo>
                <a:lnTo>
                  <a:pt x="0" y="38779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92617" y="15832"/>
            <a:ext cx="7492955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Times New Roman Bold"/>
              </a:rPr>
              <a:t>Запрошуємо вас до нас!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7200" y="8031332"/>
            <a:ext cx="1714500" cy="1278235"/>
            <a:chOff x="0" y="0"/>
            <a:chExt cx="2286000" cy="17043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86000" cy="1704340"/>
            </a:xfrm>
            <a:custGeom>
              <a:avLst/>
              <a:gdLst/>
              <a:ahLst/>
              <a:cxnLst/>
              <a:rect l="l" t="t" r="r" b="b"/>
              <a:pathLst>
                <a:path w="2286000" h="1704340">
                  <a:moveTo>
                    <a:pt x="0" y="0"/>
                  </a:moveTo>
                  <a:lnTo>
                    <a:pt x="2286000" y="0"/>
                  </a:lnTo>
                  <a:lnTo>
                    <a:pt x="2286000" y="1704340"/>
                  </a:lnTo>
                  <a:lnTo>
                    <a:pt x="0" y="170434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4" name="TextBox 4"/>
          <p:cNvSpPr txBox="1"/>
          <p:nvPr/>
        </p:nvSpPr>
        <p:spPr>
          <a:xfrm>
            <a:off x="609600" y="571500"/>
            <a:ext cx="15392400" cy="8743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00000"/>
                </a:solidFill>
                <a:latin typeface="Times New Roman"/>
              </a:rPr>
              <a:t>ДЯКУ</a:t>
            </a:r>
            <a:r>
              <a:rPr lang="ru-RU" sz="6000" dirty="0">
                <a:solidFill>
                  <a:srgbClr val="000000"/>
                </a:solidFill>
                <a:latin typeface="Times New Roman"/>
              </a:rPr>
              <a:t>ЄМО</a:t>
            </a:r>
          </a:p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00000"/>
                </a:solidFill>
                <a:latin typeface="Times New Roman"/>
              </a:rPr>
              <a:t> ЗА УВАГУ!</a:t>
            </a:r>
          </a:p>
          <a:p>
            <a:pPr algn="ctr">
              <a:lnSpc>
                <a:spcPts val="7200"/>
              </a:lnSpc>
            </a:pPr>
            <a:endParaRPr lang="en-US" sz="6000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00000"/>
                </a:solidFill>
                <a:latin typeface="Times New Roman"/>
              </a:rPr>
              <a:t>ДО ЗУСТРІЧІ! </a:t>
            </a:r>
            <a:endParaRPr lang="ru-RU" sz="6000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ts val="7200"/>
              </a:lnSpc>
            </a:pPr>
            <a:endParaRPr lang="ru-RU" sz="6000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ts val="7200"/>
              </a:lnSpc>
            </a:pPr>
            <a:endParaRPr lang="ru-RU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5713" lvl="4">
              <a:lnSpc>
                <a:spcPts val="3240"/>
              </a:lnSpc>
            </a:pPr>
            <a:r>
              <a:rPr lang="en-US" sz="4000" i="1" spc="-27" dirty="0" err="1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</a:t>
            </a:r>
            <a:r>
              <a:rPr lang="en-US" sz="4000" i="1" spc="-27" dirty="0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27" dirty="0" err="1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en-US" sz="4000" i="1" spc="-27" dirty="0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27" dirty="0" err="1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4000" i="1" spc="-27" dirty="0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27" dirty="0" err="1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документознавства</a:t>
            </a:r>
            <a:r>
              <a:rPr lang="en-US" sz="4000" i="1" spc="-27" dirty="0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27" dirty="0" err="1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чекає</a:t>
            </a:r>
            <a:r>
              <a:rPr lang="en-US" sz="4000" i="1" spc="-27" dirty="0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27" dirty="0" err="1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4000" i="1" spc="-27" dirty="0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27" dirty="0" err="1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тебе</a:t>
            </a:r>
            <a:r>
              <a:rPr lang="en-US" sz="4000" i="1" spc="-27" dirty="0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spc="-27" dirty="0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тут</a:t>
            </a:r>
            <a:r>
              <a:rPr lang="en-US" sz="4000" i="1" spc="-27" dirty="0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1160463" lvl="4">
              <a:lnSpc>
                <a:spcPts val="3240"/>
              </a:lnSpc>
            </a:pPr>
            <a:endParaRPr lang="ru-RU" sz="4000" i="1" spc="135" dirty="0">
              <a:solidFill>
                <a:srgbClr val="251E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60463" lvl="4">
              <a:lnSpc>
                <a:spcPts val="3240"/>
              </a:lnSpc>
            </a:pPr>
            <a:r>
              <a:rPr lang="en-US" sz="4000" i="1" spc="135" dirty="0" err="1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</a:t>
            </a:r>
            <a:r>
              <a:rPr lang="en-US" sz="4000" i="1" spc="135" dirty="0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135" dirty="0" err="1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Любомира</a:t>
            </a:r>
            <a:r>
              <a:rPr lang="en-US" sz="4000" i="1" spc="135" dirty="0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135" dirty="0" err="1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Гузара</a:t>
            </a:r>
            <a:r>
              <a:rPr lang="en-US" sz="4000" i="1" spc="135" dirty="0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</a:t>
            </a:r>
          </a:p>
          <a:p>
            <a:pPr marL="1160463" lvl="4">
              <a:lnSpc>
                <a:spcPts val="3240"/>
              </a:lnSpc>
            </a:pPr>
            <a:r>
              <a:rPr lang="en-US" sz="4000" i="1" spc="135" dirty="0" err="1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Електронна</a:t>
            </a:r>
            <a:r>
              <a:rPr lang="en-US" sz="4000" i="1" spc="135" dirty="0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135" dirty="0" err="1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пошта</a:t>
            </a:r>
            <a:r>
              <a:rPr lang="en-US" sz="4000" i="1" spc="135" dirty="0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kafedra608@ukr.net</a:t>
            </a:r>
          </a:p>
          <a:p>
            <a:pPr marL="1160463" lvl="4">
              <a:lnSpc>
                <a:spcPts val="3240"/>
              </a:lnSpc>
            </a:pPr>
            <a:r>
              <a:rPr lang="en-US" sz="4000" i="1" spc="135" dirty="0" err="1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en-US" sz="4000" i="1" spc="135" dirty="0">
                <a:solidFill>
                  <a:srgbClr val="25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(044) 406-73-00, (044) 406-68-93</a:t>
            </a:r>
          </a:p>
          <a:p>
            <a:pPr algn="ctr">
              <a:lnSpc>
                <a:spcPts val="7200"/>
              </a:lnSpc>
            </a:pPr>
            <a:endParaRPr lang="en-US" sz="6000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7980065"/>
            <a:ext cx="1714500" cy="1278235"/>
            <a:chOff x="0" y="0"/>
            <a:chExt cx="2286000" cy="17043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86000" cy="1704340"/>
            </a:xfrm>
            <a:custGeom>
              <a:avLst/>
              <a:gdLst/>
              <a:ahLst/>
              <a:cxnLst/>
              <a:rect l="l" t="t" r="r" b="b"/>
              <a:pathLst>
                <a:path w="2286000" h="1704340">
                  <a:moveTo>
                    <a:pt x="0" y="0"/>
                  </a:moveTo>
                  <a:lnTo>
                    <a:pt x="2286000" y="0"/>
                  </a:lnTo>
                  <a:lnTo>
                    <a:pt x="2286000" y="1704340"/>
                  </a:lnTo>
                  <a:lnTo>
                    <a:pt x="0" y="170434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4" name="Group 4"/>
          <p:cNvGrpSpPr/>
          <p:nvPr/>
        </p:nvGrpSpPr>
        <p:grpSpPr>
          <a:xfrm>
            <a:off x="599941" y="-1974162"/>
            <a:ext cx="228600" cy="4191000"/>
            <a:chOff x="0" y="0"/>
            <a:chExt cx="304800" cy="5588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" cy="5588000"/>
            </a:xfrm>
            <a:custGeom>
              <a:avLst/>
              <a:gdLst/>
              <a:ahLst/>
              <a:cxnLst/>
              <a:rect l="l" t="t" r="r" b="b"/>
              <a:pathLst>
                <a:path w="304800" h="5588000">
                  <a:moveTo>
                    <a:pt x="0" y="0"/>
                  </a:moveTo>
                  <a:lnTo>
                    <a:pt x="304800" y="0"/>
                  </a:lnTo>
                  <a:lnTo>
                    <a:pt x="304800" y="5588000"/>
                  </a:lnTo>
                  <a:lnTo>
                    <a:pt x="0" y="558800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6" name="TextBox 6"/>
          <p:cNvSpPr txBox="1"/>
          <p:nvPr/>
        </p:nvSpPr>
        <p:spPr>
          <a:xfrm>
            <a:off x="959963" y="176761"/>
            <a:ext cx="16015903" cy="1284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600" spc="83">
                <a:solidFill>
                  <a:srgbClr val="251E20"/>
                </a:solidFill>
                <a:latin typeface="Times New Roman Bold"/>
              </a:rPr>
              <a:t>СПЕЦІАЛЬНІСТЬ «ІНФОРМАЦІЙНА, БІБІЛОТЕЧНА ТА АРХІВНА СПРАВА» - ЗАВЖДИ НА ЧАСІ ТА СУЧАСНА.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3872525"/>
            <a:ext cx="4752176" cy="3168118"/>
          </a:xfrm>
          <a:custGeom>
            <a:avLst/>
            <a:gdLst/>
            <a:ahLst/>
            <a:cxnLst/>
            <a:rect l="l" t="t" r="r" b="b"/>
            <a:pathLst>
              <a:path w="4752176" h="3168118">
                <a:moveTo>
                  <a:pt x="0" y="0"/>
                </a:moveTo>
                <a:lnTo>
                  <a:pt x="4752176" y="0"/>
                </a:lnTo>
                <a:lnTo>
                  <a:pt x="4752176" y="3168118"/>
                </a:lnTo>
                <a:lnTo>
                  <a:pt x="0" y="3168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775522" y="183260"/>
            <a:ext cx="1376362" cy="1376362"/>
          </a:xfrm>
          <a:custGeom>
            <a:avLst/>
            <a:gdLst/>
            <a:ahLst/>
            <a:cxnLst/>
            <a:rect l="l" t="t" r="r" b="b"/>
            <a:pathLst>
              <a:path w="1376362" h="1376362">
                <a:moveTo>
                  <a:pt x="0" y="0"/>
                </a:moveTo>
                <a:lnTo>
                  <a:pt x="1376362" y="0"/>
                </a:lnTo>
                <a:lnTo>
                  <a:pt x="1376362" y="1376362"/>
                </a:lnTo>
                <a:lnTo>
                  <a:pt x="0" y="1376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35363" y="1028700"/>
            <a:ext cx="3214765" cy="2242299"/>
          </a:xfrm>
          <a:custGeom>
            <a:avLst/>
            <a:gdLst/>
            <a:ahLst/>
            <a:cxnLst/>
            <a:rect l="l" t="t" r="r" b="b"/>
            <a:pathLst>
              <a:path w="3214765" h="2242299">
                <a:moveTo>
                  <a:pt x="0" y="0"/>
                </a:moveTo>
                <a:lnTo>
                  <a:pt x="3214765" y="0"/>
                </a:lnTo>
                <a:lnTo>
                  <a:pt x="3214765" y="2242299"/>
                </a:lnTo>
                <a:lnTo>
                  <a:pt x="0" y="2242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62413" y="7162456"/>
            <a:ext cx="2913453" cy="2913453"/>
          </a:xfrm>
          <a:custGeom>
            <a:avLst/>
            <a:gdLst/>
            <a:ahLst/>
            <a:cxnLst/>
            <a:rect l="l" t="t" r="r" b="b"/>
            <a:pathLst>
              <a:path w="2913453" h="2913453">
                <a:moveTo>
                  <a:pt x="0" y="0"/>
                </a:moveTo>
                <a:lnTo>
                  <a:pt x="2913453" y="0"/>
                </a:lnTo>
                <a:lnTo>
                  <a:pt x="2913453" y="2913453"/>
                </a:lnTo>
                <a:lnTo>
                  <a:pt x="0" y="2913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993394" y="3874607"/>
            <a:ext cx="12872158" cy="161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 spc="55">
                <a:solidFill>
                  <a:srgbClr val="251E20"/>
                </a:solidFill>
                <a:latin typeface="Times New Roman"/>
              </a:rPr>
              <a:t>Нині якісна та оперативна інформація – важлива складова будь-якої справи: чи то управління державою, бізнес-діяльність, управління великим підприємством, чи невеличкою власною фірмою.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7461" y="7124389"/>
            <a:ext cx="13327358" cy="2114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endParaRPr/>
          </a:p>
          <a:p>
            <a:pPr algn="just">
              <a:lnSpc>
                <a:spcPts val="3919"/>
              </a:lnSpc>
            </a:pPr>
            <a:r>
              <a:rPr lang="en-US" sz="2799" spc="55">
                <a:solidFill>
                  <a:srgbClr val="251E20"/>
                </a:solidFill>
                <a:latin typeface="Times New Roman"/>
              </a:rPr>
              <a:t>Серед таких спеціальностей – </a:t>
            </a:r>
            <a:r>
              <a:rPr lang="en-US" sz="2799" spc="55">
                <a:solidFill>
                  <a:srgbClr val="558ED5"/>
                </a:solidFill>
                <a:latin typeface="Times New Roman"/>
              </a:rPr>
              <a:t>029 «Інформаційна, бібліотечна та архівна справа»</a:t>
            </a:r>
            <a:r>
              <a:rPr lang="en-US" sz="2799" spc="55">
                <a:solidFill>
                  <a:srgbClr val="D99694"/>
                </a:solidFill>
                <a:latin typeface="Times New Roman"/>
              </a:rPr>
              <a:t> </a:t>
            </a:r>
            <a:r>
              <a:rPr lang="en-US" sz="2799" spc="55">
                <a:solidFill>
                  <a:srgbClr val="251E20"/>
                </a:solidFill>
                <a:latin typeface="Times New Roman"/>
              </a:rPr>
              <a:t>та її освітньо-професійні програми </a:t>
            </a:r>
            <a:r>
              <a:rPr lang="en-US" sz="2799" spc="55">
                <a:solidFill>
                  <a:srgbClr val="000000"/>
                </a:solidFill>
                <a:latin typeface="Times New Roman"/>
              </a:rPr>
              <a:t>«Документознавство та інформаційна діяльність» </a:t>
            </a:r>
            <a:r>
              <a:rPr lang="en-US" sz="2799" spc="55">
                <a:solidFill>
                  <a:srgbClr val="251E20"/>
                </a:solidFill>
                <a:latin typeface="Times New Roman"/>
              </a:rPr>
              <a:t>й «Аналітична діяльність і соціальні комунікації»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93394" y="5926069"/>
            <a:ext cx="13147592" cy="111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 spc="55">
                <a:solidFill>
                  <a:srgbClr val="251E20"/>
                </a:solidFill>
                <a:latin typeface="Times New Roman"/>
              </a:rPr>
              <a:t>Існують спеціальності, які сповна задовольняю такі потреби. Вони є абсолютно актуальними сьогодні, завтра і в майбутньому.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51402" y="2181322"/>
            <a:ext cx="13683961" cy="135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«ХТО ВОЛОДІЄ ІНФОРМАЦІЄЮ, ТОЙ ВОЛОДІЄ СВІТОМ» - ці слова належать відомому на весь світ письменнику та державному діячеві Великої Британії Вінстону Черчілю.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7561" y="4238453"/>
            <a:ext cx="2931161" cy="2438666"/>
            <a:chOff x="0" y="0"/>
            <a:chExt cx="3908215" cy="32515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08171" cy="3251581"/>
            </a:xfrm>
            <a:custGeom>
              <a:avLst/>
              <a:gdLst/>
              <a:ahLst/>
              <a:cxnLst/>
              <a:rect l="l" t="t" r="r" b="b"/>
              <a:pathLst>
                <a:path w="3908171" h="3251581">
                  <a:moveTo>
                    <a:pt x="0" y="0"/>
                  </a:moveTo>
                  <a:lnTo>
                    <a:pt x="3908171" y="0"/>
                  </a:lnTo>
                  <a:lnTo>
                    <a:pt x="3908171" y="3251581"/>
                  </a:lnTo>
                  <a:lnTo>
                    <a:pt x="0" y="3251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0097" r="-1" b="-1009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279964" y="4349876"/>
            <a:ext cx="3048000" cy="2217865"/>
            <a:chOff x="0" y="0"/>
            <a:chExt cx="4064000" cy="2957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64000" cy="2957195"/>
            </a:xfrm>
            <a:custGeom>
              <a:avLst/>
              <a:gdLst/>
              <a:ahLst/>
              <a:cxnLst/>
              <a:rect l="l" t="t" r="r" b="b"/>
              <a:pathLst>
                <a:path w="4064000" h="2957195">
                  <a:moveTo>
                    <a:pt x="0" y="0"/>
                  </a:moveTo>
                  <a:lnTo>
                    <a:pt x="4064000" y="0"/>
                  </a:lnTo>
                  <a:lnTo>
                    <a:pt x="4064000" y="2957195"/>
                  </a:lnTo>
                  <a:lnTo>
                    <a:pt x="0" y="2957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138" r="-21138" b="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999084" y="4195676"/>
            <a:ext cx="2670449" cy="2524219"/>
            <a:chOff x="0" y="0"/>
            <a:chExt cx="3560599" cy="3365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60572" cy="3365627"/>
            </a:xfrm>
            <a:custGeom>
              <a:avLst/>
              <a:gdLst/>
              <a:ahLst/>
              <a:cxnLst/>
              <a:rect l="l" t="t" r="r" b="b"/>
              <a:pathLst>
                <a:path w="3560572" h="3365627">
                  <a:moveTo>
                    <a:pt x="0" y="0"/>
                  </a:moveTo>
                  <a:lnTo>
                    <a:pt x="3560572" y="0"/>
                  </a:lnTo>
                  <a:lnTo>
                    <a:pt x="3560572" y="3365627"/>
                  </a:lnTo>
                  <a:lnTo>
                    <a:pt x="0" y="3365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896" b="-289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82039" y="283867"/>
            <a:ext cx="806196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 dirty="0" err="1">
                <a:solidFill>
                  <a:srgbClr val="000000"/>
                </a:solidFill>
                <a:latin typeface="Times New Roman Bold"/>
              </a:rPr>
              <a:t>Де</a:t>
            </a:r>
            <a:r>
              <a:rPr lang="en-US" sz="4000" b="1" dirty="0">
                <a:solidFill>
                  <a:srgbClr val="000000"/>
                </a:solidFill>
                <a:latin typeface="Times New Roman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 Bold"/>
              </a:rPr>
              <a:t>найкраще</a:t>
            </a:r>
            <a:r>
              <a:rPr lang="en-US" sz="4000" b="1" dirty="0">
                <a:solidFill>
                  <a:srgbClr val="000000"/>
                </a:solidFill>
                <a:latin typeface="Times New Roman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 Bold"/>
              </a:rPr>
              <a:t>їй</a:t>
            </a:r>
            <a:r>
              <a:rPr lang="en-US" sz="4000" b="1" dirty="0">
                <a:solidFill>
                  <a:srgbClr val="000000"/>
                </a:solidFill>
                <a:latin typeface="Times New Roman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 Bold"/>
              </a:rPr>
              <a:t>навчають</a:t>
            </a:r>
            <a:r>
              <a:rPr lang="en-US" sz="4000" b="1" dirty="0">
                <a:solidFill>
                  <a:srgbClr val="000000"/>
                </a:solidFill>
                <a:latin typeface="Times New Roman Bold"/>
              </a:rPr>
              <a:t>?</a:t>
            </a:r>
          </a:p>
        </p:txBody>
      </p:sp>
      <p:sp>
        <p:nvSpPr>
          <p:cNvPr id="9" name="Freeform 9"/>
          <p:cNvSpPr/>
          <p:nvPr/>
        </p:nvSpPr>
        <p:spPr>
          <a:xfrm>
            <a:off x="560230" y="-557540"/>
            <a:ext cx="253285" cy="3129290"/>
          </a:xfrm>
          <a:custGeom>
            <a:avLst/>
            <a:gdLst/>
            <a:ahLst/>
            <a:cxnLst/>
            <a:rect l="l" t="t" r="r" b="b"/>
            <a:pathLst>
              <a:path w="253285" h="3129290">
                <a:moveTo>
                  <a:pt x="0" y="0"/>
                </a:moveTo>
                <a:lnTo>
                  <a:pt x="253285" y="0"/>
                </a:lnTo>
                <a:lnTo>
                  <a:pt x="253285" y="3129290"/>
                </a:lnTo>
                <a:lnTo>
                  <a:pt x="0" y="3129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4654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82039" y="1010781"/>
            <a:ext cx="899897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Times New Roman"/>
              </a:rPr>
              <a:t>Державний університет «Київський авіаційний інститут»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82039" y="2269329"/>
            <a:ext cx="8749309" cy="560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Times New Roman"/>
              </a:rPr>
              <a:t>Факультет лінгвістики та соціальних комунікацій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2039" y="3474764"/>
            <a:ext cx="7895288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Times New Roman"/>
              </a:rPr>
              <a:t>Кафедра історії та документознавства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23845" y="252188"/>
            <a:ext cx="7208520" cy="615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2500">
                <a:solidFill>
                  <a:srgbClr val="000000"/>
                </a:solidFill>
                <a:latin typeface="Times New Roman"/>
              </a:rPr>
              <a:t>Освітньо-професійні програми базується на сучасних загальновідомих положеннях, результатах ґрунтовних наукових досліджень, нових знаннях та ефективній практиці в галузі документознавства, архівної справи, документаційного забезпечення управління та інформаційно-аналітичної діяльності, у рамках яких можлива подальша професійна кар’єра в галузях: інформаційної, архівної справи, соціальних комунікацій, інформаційно-аналітичної діяльності, інформаційного, документаційного та аналітичного забезпечення органів державної влади та місцевого самоврядування, а також в системі публічного управління та адміністрування.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522044" y="6567741"/>
            <a:ext cx="5347525" cy="3642193"/>
          </a:xfrm>
          <a:custGeom>
            <a:avLst/>
            <a:gdLst/>
            <a:ahLst/>
            <a:cxnLst/>
            <a:rect l="l" t="t" r="r" b="b"/>
            <a:pathLst>
              <a:path w="5347525" h="3642193">
                <a:moveTo>
                  <a:pt x="0" y="0"/>
                </a:moveTo>
                <a:lnTo>
                  <a:pt x="5347525" y="0"/>
                </a:lnTo>
                <a:lnTo>
                  <a:pt x="5347525" y="3642193"/>
                </a:lnTo>
                <a:lnTo>
                  <a:pt x="0" y="36421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3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42782" y="7844158"/>
            <a:ext cx="9738228" cy="178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Навчання здійснюється за бажанням студентів на одній з двох практико-орієнтованих освітніх програмах: «Документознавство та інформаційна діяльність» та «Інформаційна аналітика і соціальні комунікації». </a:t>
            </a:r>
          </a:p>
        </p:txBody>
      </p:sp>
      <p:sp>
        <p:nvSpPr>
          <p:cNvPr id="16" name="AutoShape 16"/>
          <p:cNvSpPr/>
          <p:nvPr/>
        </p:nvSpPr>
        <p:spPr>
          <a:xfrm>
            <a:off x="3338689" y="5457786"/>
            <a:ext cx="66039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AutoShape 17"/>
          <p:cNvSpPr/>
          <p:nvPr/>
        </p:nvSpPr>
        <p:spPr>
          <a:xfrm>
            <a:off x="6669533" y="5458808"/>
            <a:ext cx="61043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836" y="872643"/>
            <a:ext cx="5554980" cy="142494"/>
          </a:xfrm>
          <a:custGeom>
            <a:avLst/>
            <a:gdLst/>
            <a:ahLst/>
            <a:cxnLst/>
            <a:rect l="l" t="t" r="r" b="b"/>
            <a:pathLst>
              <a:path w="5554980" h="142494">
                <a:moveTo>
                  <a:pt x="0" y="0"/>
                </a:moveTo>
                <a:lnTo>
                  <a:pt x="5554980" y="0"/>
                </a:lnTo>
                <a:lnTo>
                  <a:pt x="5554980" y="142494"/>
                </a:lnTo>
                <a:lnTo>
                  <a:pt x="0" y="142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63220" y="863299"/>
            <a:ext cx="5554980" cy="147828"/>
          </a:xfrm>
          <a:custGeom>
            <a:avLst/>
            <a:gdLst/>
            <a:ahLst/>
            <a:cxnLst/>
            <a:rect l="l" t="t" r="r" b="b"/>
            <a:pathLst>
              <a:path w="5554980" h="147828">
                <a:moveTo>
                  <a:pt x="0" y="0"/>
                </a:moveTo>
                <a:lnTo>
                  <a:pt x="5554980" y="0"/>
                </a:lnTo>
                <a:lnTo>
                  <a:pt x="5554980" y="147828"/>
                </a:lnTo>
                <a:lnTo>
                  <a:pt x="0" y="147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62745" y="860520"/>
            <a:ext cx="5554980" cy="137160"/>
          </a:xfrm>
          <a:custGeom>
            <a:avLst/>
            <a:gdLst/>
            <a:ahLst/>
            <a:cxnLst/>
            <a:rect l="l" t="t" r="r" b="b"/>
            <a:pathLst>
              <a:path w="5554980" h="137160">
                <a:moveTo>
                  <a:pt x="0" y="0"/>
                </a:moveTo>
                <a:lnTo>
                  <a:pt x="5554980" y="0"/>
                </a:lnTo>
                <a:lnTo>
                  <a:pt x="5554980" y="137160"/>
                </a:lnTo>
                <a:lnTo>
                  <a:pt x="0" y="137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52276" y="115408"/>
            <a:ext cx="12225162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Times New Roman Bold"/>
              </a:rPr>
              <a:t>Чому можна навчитися на цій спеціальності?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58240" y="1626870"/>
            <a:ext cx="7314166" cy="695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uk-UA" sz="2799" b="1" dirty="0">
                <a:solidFill>
                  <a:srgbClr val="000000"/>
                </a:solidFill>
                <a:latin typeface="Times New Roman Bold"/>
              </a:rPr>
              <a:t>Перше: формуванню та ефективному управлінню документаційними потоками в організації </a:t>
            </a:r>
            <a:r>
              <a:rPr lang="uk-UA" sz="2799" dirty="0">
                <a:solidFill>
                  <a:srgbClr val="000000"/>
                </a:solidFill>
                <a:latin typeface="Times New Roman Bold"/>
              </a:rPr>
              <a:t>зокрема: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керувати документаційно-інформаційними процесами діяльності установ, користуватися засобами електронного документообігу, організовувати роботу з документами різного призначення (управлінськими та архівними), різного формату (друкованими та електронними);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організовувати референтну та офісну діяльність;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здійснювати ефективне документаційне забезпечення управлінської діяльності в різних організаціях та на різних підприємствах.</a:t>
            </a:r>
          </a:p>
        </p:txBody>
      </p:sp>
      <p:sp>
        <p:nvSpPr>
          <p:cNvPr id="7" name="Freeform 7"/>
          <p:cNvSpPr/>
          <p:nvPr/>
        </p:nvSpPr>
        <p:spPr>
          <a:xfrm>
            <a:off x="10757647" y="1638300"/>
            <a:ext cx="5715000" cy="7620000"/>
          </a:xfrm>
          <a:custGeom>
            <a:avLst/>
            <a:gdLst/>
            <a:ahLst/>
            <a:cxnLst/>
            <a:rect l="l" t="t" r="r" b="b"/>
            <a:pathLst>
              <a:path w="5715000" h="7620000">
                <a:moveTo>
                  <a:pt x="0" y="0"/>
                </a:moveTo>
                <a:lnTo>
                  <a:pt x="5715000" y="0"/>
                </a:lnTo>
                <a:lnTo>
                  <a:pt x="5715000" y="7620000"/>
                </a:lnTo>
                <a:lnTo>
                  <a:pt x="0" y="7620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801" y="685800"/>
            <a:ext cx="5554980" cy="142494"/>
          </a:xfrm>
          <a:custGeom>
            <a:avLst/>
            <a:gdLst/>
            <a:ahLst/>
            <a:cxnLst/>
            <a:rect l="l" t="t" r="r" b="b"/>
            <a:pathLst>
              <a:path w="5554980" h="142494">
                <a:moveTo>
                  <a:pt x="0" y="0"/>
                </a:moveTo>
                <a:lnTo>
                  <a:pt x="5554980" y="0"/>
                </a:lnTo>
                <a:lnTo>
                  <a:pt x="5554980" y="142494"/>
                </a:lnTo>
                <a:lnTo>
                  <a:pt x="0" y="142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63220" y="680464"/>
            <a:ext cx="5554980" cy="147828"/>
          </a:xfrm>
          <a:custGeom>
            <a:avLst/>
            <a:gdLst/>
            <a:ahLst/>
            <a:cxnLst/>
            <a:rect l="l" t="t" r="r" b="b"/>
            <a:pathLst>
              <a:path w="5554980" h="147828">
                <a:moveTo>
                  <a:pt x="0" y="0"/>
                </a:moveTo>
                <a:lnTo>
                  <a:pt x="5554980" y="0"/>
                </a:lnTo>
                <a:lnTo>
                  <a:pt x="5554980" y="147828"/>
                </a:lnTo>
                <a:lnTo>
                  <a:pt x="0" y="147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62745" y="685800"/>
            <a:ext cx="5554980" cy="137160"/>
          </a:xfrm>
          <a:custGeom>
            <a:avLst/>
            <a:gdLst/>
            <a:ahLst/>
            <a:cxnLst/>
            <a:rect l="l" t="t" r="r" b="b"/>
            <a:pathLst>
              <a:path w="5554980" h="137160">
                <a:moveTo>
                  <a:pt x="0" y="0"/>
                </a:moveTo>
                <a:lnTo>
                  <a:pt x="5554980" y="0"/>
                </a:lnTo>
                <a:lnTo>
                  <a:pt x="5554980" y="137160"/>
                </a:lnTo>
                <a:lnTo>
                  <a:pt x="0" y="137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778240" y="1023994"/>
            <a:ext cx="7986519" cy="9005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uk-UA" sz="2799" b="1" dirty="0">
                <a:solidFill>
                  <a:srgbClr val="000000"/>
                </a:solidFill>
                <a:latin typeface="Times New Roman Bold"/>
              </a:rPr>
              <a:t>Друге: ефективній роботі з різними видами інформації та різними видами інформаційних ресурсів</a:t>
            </a:r>
            <a:r>
              <a:rPr lang="uk-UA" sz="2799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799" dirty="0">
                <a:solidFill>
                  <a:srgbClr val="000000"/>
                </a:solidFill>
                <a:latin typeface="Times New Roman"/>
              </a:rPr>
              <a:t>зокрема: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здійснювати пошук інформації в різних джерелах для розв’язання різноманітних управлінських, технологічних, бізнес-процесів за допомогою сучасних технології пошуку та обробки інформації у тому числі із застосуванням штучного інтелекту;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активно застосовувати технології аналітичного, системного, креативного та критичного мислення при вирішенні різноманітних питань у різних напрямах професійної діяльності;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знати, розуміти та застосовувати положення інформаційного законодавства та законодавства в галузі інтелектуальної власності;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узагальнювати, аналізувати і синтезувати та консолідувати інформацію для вироблення інформаційних продуктів та надання інформаційних послуг.</a:t>
            </a:r>
          </a:p>
        </p:txBody>
      </p:sp>
      <p:sp>
        <p:nvSpPr>
          <p:cNvPr id="6" name="Freeform 6"/>
          <p:cNvSpPr/>
          <p:nvPr/>
        </p:nvSpPr>
        <p:spPr>
          <a:xfrm>
            <a:off x="914399" y="1064559"/>
            <a:ext cx="6343649" cy="8458200"/>
          </a:xfrm>
          <a:custGeom>
            <a:avLst/>
            <a:gdLst/>
            <a:ahLst/>
            <a:cxnLst/>
            <a:rect l="l" t="t" r="r" b="b"/>
            <a:pathLst>
              <a:path w="6343649" h="8458200">
                <a:moveTo>
                  <a:pt x="0" y="0"/>
                </a:moveTo>
                <a:lnTo>
                  <a:pt x="6343649" y="0"/>
                </a:lnTo>
                <a:lnTo>
                  <a:pt x="6343649" y="8458200"/>
                </a:lnTo>
                <a:lnTo>
                  <a:pt x="0" y="8458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801" y="685800"/>
            <a:ext cx="5554980" cy="142494"/>
          </a:xfrm>
          <a:custGeom>
            <a:avLst/>
            <a:gdLst/>
            <a:ahLst/>
            <a:cxnLst/>
            <a:rect l="l" t="t" r="r" b="b"/>
            <a:pathLst>
              <a:path w="5554980" h="142494">
                <a:moveTo>
                  <a:pt x="0" y="0"/>
                </a:moveTo>
                <a:lnTo>
                  <a:pt x="5554980" y="0"/>
                </a:lnTo>
                <a:lnTo>
                  <a:pt x="5554980" y="142494"/>
                </a:lnTo>
                <a:lnTo>
                  <a:pt x="0" y="142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63220" y="680464"/>
            <a:ext cx="5554980" cy="147828"/>
          </a:xfrm>
          <a:custGeom>
            <a:avLst/>
            <a:gdLst/>
            <a:ahLst/>
            <a:cxnLst/>
            <a:rect l="l" t="t" r="r" b="b"/>
            <a:pathLst>
              <a:path w="5554980" h="147828">
                <a:moveTo>
                  <a:pt x="0" y="0"/>
                </a:moveTo>
                <a:lnTo>
                  <a:pt x="5554980" y="0"/>
                </a:lnTo>
                <a:lnTo>
                  <a:pt x="5554980" y="147828"/>
                </a:lnTo>
                <a:lnTo>
                  <a:pt x="0" y="147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62745" y="685800"/>
            <a:ext cx="5554980" cy="137160"/>
          </a:xfrm>
          <a:custGeom>
            <a:avLst/>
            <a:gdLst/>
            <a:ahLst/>
            <a:cxnLst/>
            <a:rect l="l" t="t" r="r" b="b"/>
            <a:pathLst>
              <a:path w="5554980" h="137160">
                <a:moveTo>
                  <a:pt x="0" y="0"/>
                </a:moveTo>
                <a:lnTo>
                  <a:pt x="5554980" y="0"/>
                </a:lnTo>
                <a:lnTo>
                  <a:pt x="5554980" y="137160"/>
                </a:lnTo>
                <a:lnTo>
                  <a:pt x="0" y="137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35829" y="1322070"/>
            <a:ext cx="7741920" cy="738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uk-UA" sz="2799" b="1" dirty="0">
                <a:solidFill>
                  <a:srgbClr val="000000"/>
                </a:solidFill>
                <a:latin typeface="Times New Roman Bold"/>
              </a:rPr>
              <a:t>Третє: ефективно застосовувати сучасні цифрові технології в інформаційній діяльності </a:t>
            </a:r>
            <a:r>
              <a:rPr lang="uk-UA" sz="2799" dirty="0">
                <a:solidFill>
                  <a:srgbClr val="000000"/>
                </a:solidFill>
                <a:latin typeface="Times New Roman"/>
              </a:rPr>
              <a:t>зокрема: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впроваджувати та використовувати сучасні комунікаційні та цифрові технології у соціальних системах, мультимедійне забезпечення інформаційної діяльності, технології </a:t>
            </a:r>
            <a:r>
              <a:rPr lang="uk-UA" sz="2799" dirty="0" err="1">
                <a:solidFill>
                  <a:srgbClr val="000000"/>
                </a:solidFill>
                <a:latin typeface="Times New Roman"/>
              </a:rPr>
              <a:t>вебдизайну</a:t>
            </a:r>
            <a:r>
              <a:rPr lang="uk-UA" sz="2799" dirty="0">
                <a:solidFill>
                  <a:srgbClr val="000000"/>
                </a:solidFill>
                <a:latin typeface="Times New Roman"/>
              </a:rPr>
              <a:t> та </a:t>
            </a:r>
            <a:r>
              <a:rPr lang="uk-UA" sz="2799" dirty="0" err="1">
                <a:solidFill>
                  <a:srgbClr val="000000"/>
                </a:solidFill>
                <a:latin typeface="Times New Roman"/>
              </a:rPr>
              <a:t>вебмаркетингу</a:t>
            </a:r>
            <a:r>
              <a:rPr lang="uk-UA" sz="2799" dirty="0">
                <a:solidFill>
                  <a:srgbClr val="000000"/>
                </a:solidFill>
                <a:latin typeface="Times New Roman"/>
              </a:rPr>
              <a:t>;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оцінювати можливості застосування новітніх цифрових та комунікаційних технологій для вдосконалення практик виробництва інформаційних продуктів і послуг, зокрема можливості застосування штучного інтелекту в інформаційній діяльності;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застосовувати сучасні технології опрацювання великих даних (</a:t>
            </a:r>
            <a:r>
              <a:rPr lang="uk-UA" sz="2799" dirty="0" err="1">
                <a:solidFill>
                  <a:srgbClr val="000000"/>
                </a:solidFill>
                <a:latin typeface="Times New Roman"/>
              </a:rPr>
              <a:t>Big</a:t>
            </a:r>
            <a:r>
              <a:rPr lang="uk-UA" sz="2799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799" dirty="0" err="1">
                <a:solidFill>
                  <a:srgbClr val="000000"/>
                </a:solidFill>
                <a:latin typeface="Times New Roman"/>
              </a:rPr>
              <a:t>Data</a:t>
            </a:r>
            <a:r>
              <a:rPr lang="uk-UA" sz="2799" dirty="0">
                <a:solidFill>
                  <a:srgbClr val="000000"/>
                </a:solidFill>
                <a:latin typeface="Times New Roman"/>
              </a:rPr>
              <a:t>) в практичній інформаційні та аналітичній діяльності.</a:t>
            </a:r>
          </a:p>
        </p:txBody>
      </p:sp>
      <p:sp>
        <p:nvSpPr>
          <p:cNvPr id="6" name="Freeform 6"/>
          <p:cNvSpPr/>
          <p:nvPr/>
        </p:nvSpPr>
        <p:spPr>
          <a:xfrm>
            <a:off x="10744200" y="1333500"/>
            <a:ext cx="5634317" cy="3786188"/>
          </a:xfrm>
          <a:custGeom>
            <a:avLst/>
            <a:gdLst/>
            <a:ahLst/>
            <a:cxnLst/>
            <a:rect l="l" t="t" r="r" b="b"/>
            <a:pathLst>
              <a:path w="5634317" h="3786188">
                <a:moveTo>
                  <a:pt x="0" y="0"/>
                </a:moveTo>
                <a:lnTo>
                  <a:pt x="5634317" y="0"/>
                </a:lnTo>
                <a:lnTo>
                  <a:pt x="5634317" y="3786188"/>
                </a:lnTo>
                <a:lnTo>
                  <a:pt x="0" y="378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8" r="-26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44200" y="5981700"/>
            <a:ext cx="5634317" cy="3962400"/>
          </a:xfrm>
          <a:custGeom>
            <a:avLst/>
            <a:gdLst/>
            <a:ahLst/>
            <a:cxnLst/>
            <a:rect l="l" t="t" r="r" b="b"/>
            <a:pathLst>
              <a:path w="5634317" h="3962400">
                <a:moveTo>
                  <a:pt x="0" y="0"/>
                </a:moveTo>
                <a:lnTo>
                  <a:pt x="5634317" y="0"/>
                </a:lnTo>
                <a:lnTo>
                  <a:pt x="5634317" y="3962400"/>
                </a:lnTo>
                <a:lnTo>
                  <a:pt x="0" y="3962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5489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801" y="685800"/>
            <a:ext cx="5554980" cy="142494"/>
          </a:xfrm>
          <a:custGeom>
            <a:avLst/>
            <a:gdLst/>
            <a:ahLst/>
            <a:cxnLst/>
            <a:rect l="l" t="t" r="r" b="b"/>
            <a:pathLst>
              <a:path w="5554980" h="142494">
                <a:moveTo>
                  <a:pt x="0" y="0"/>
                </a:moveTo>
                <a:lnTo>
                  <a:pt x="5554980" y="0"/>
                </a:lnTo>
                <a:lnTo>
                  <a:pt x="5554980" y="142494"/>
                </a:lnTo>
                <a:lnTo>
                  <a:pt x="0" y="142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63220" y="680464"/>
            <a:ext cx="5554980" cy="147828"/>
          </a:xfrm>
          <a:custGeom>
            <a:avLst/>
            <a:gdLst/>
            <a:ahLst/>
            <a:cxnLst/>
            <a:rect l="l" t="t" r="r" b="b"/>
            <a:pathLst>
              <a:path w="5554980" h="147828">
                <a:moveTo>
                  <a:pt x="0" y="0"/>
                </a:moveTo>
                <a:lnTo>
                  <a:pt x="5554980" y="0"/>
                </a:lnTo>
                <a:lnTo>
                  <a:pt x="5554980" y="147828"/>
                </a:lnTo>
                <a:lnTo>
                  <a:pt x="0" y="147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62745" y="685800"/>
            <a:ext cx="5554980" cy="137160"/>
          </a:xfrm>
          <a:custGeom>
            <a:avLst/>
            <a:gdLst/>
            <a:ahLst/>
            <a:cxnLst/>
            <a:rect l="l" t="t" r="r" b="b"/>
            <a:pathLst>
              <a:path w="5554980" h="137160">
                <a:moveTo>
                  <a:pt x="0" y="0"/>
                </a:moveTo>
                <a:lnTo>
                  <a:pt x="5554980" y="0"/>
                </a:lnTo>
                <a:lnTo>
                  <a:pt x="5554980" y="137160"/>
                </a:lnTo>
                <a:lnTo>
                  <a:pt x="0" y="137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726271" y="6370587"/>
            <a:ext cx="5347012" cy="3810000"/>
            <a:chOff x="0" y="0"/>
            <a:chExt cx="7129349" cy="50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29399" cy="5080000"/>
            </a:xfrm>
            <a:custGeom>
              <a:avLst/>
              <a:gdLst/>
              <a:ahLst/>
              <a:cxnLst/>
              <a:rect l="l" t="t" r="r" b="b"/>
              <a:pathLst>
                <a:path w="7129399" h="5080000">
                  <a:moveTo>
                    <a:pt x="0" y="0"/>
                  </a:moveTo>
                  <a:lnTo>
                    <a:pt x="7129399" y="0"/>
                  </a:lnTo>
                  <a:lnTo>
                    <a:pt x="7129399" y="5080000"/>
                  </a:lnTo>
                  <a:lnTo>
                    <a:pt x="0" y="508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441" r="-3440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929640" y="1096178"/>
            <a:ext cx="7453119" cy="5228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uk-UA" sz="2799" b="1" dirty="0">
                <a:solidFill>
                  <a:srgbClr val="000000"/>
                </a:solidFill>
                <a:latin typeface="Times New Roman Bold"/>
              </a:rPr>
              <a:t>Четверте: здійснювати ефективний менеджмент комунікаційних та інформаційних процесів в різноманітних організаціях </a:t>
            </a:r>
            <a:r>
              <a:rPr lang="uk-UA" sz="2799" dirty="0">
                <a:solidFill>
                  <a:srgbClr val="000000"/>
                </a:solidFill>
                <a:latin typeface="Times New Roman"/>
              </a:rPr>
              <a:t>зокрема: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застосовувати сучасні технології інформаційного менеджменту;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здійснювати управління інформаційними програмами та проектами;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приймати	та реалізовувати ефективні обґрунтовані управлінські рішення;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управляти процесами </a:t>
            </a:r>
            <a:r>
              <a:rPr lang="uk-UA" sz="2799" dirty="0" err="1">
                <a:solidFill>
                  <a:srgbClr val="000000"/>
                </a:solidFill>
                <a:latin typeface="Times New Roman"/>
              </a:rPr>
              <a:t>кібербезпеки</a:t>
            </a:r>
            <a:r>
              <a:rPr lang="uk-UA" sz="2799" dirty="0">
                <a:solidFill>
                  <a:srgbClr val="000000"/>
                </a:solidFill>
                <a:latin typeface="Times New Roman"/>
              </a:rPr>
              <a:t> в установах та організаціях</a:t>
            </a:r>
          </a:p>
        </p:txBody>
      </p:sp>
      <p:sp>
        <p:nvSpPr>
          <p:cNvPr id="8" name="Freeform 8"/>
          <p:cNvSpPr/>
          <p:nvPr/>
        </p:nvSpPr>
        <p:spPr>
          <a:xfrm>
            <a:off x="10744200" y="1310961"/>
            <a:ext cx="4579427" cy="4423132"/>
          </a:xfrm>
          <a:custGeom>
            <a:avLst/>
            <a:gdLst/>
            <a:ahLst/>
            <a:cxnLst/>
            <a:rect l="l" t="t" r="r" b="b"/>
            <a:pathLst>
              <a:path w="4579427" h="4423132">
                <a:moveTo>
                  <a:pt x="0" y="0"/>
                </a:moveTo>
                <a:lnTo>
                  <a:pt x="4579427" y="0"/>
                </a:lnTo>
                <a:lnTo>
                  <a:pt x="4579427" y="4423132"/>
                </a:lnTo>
                <a:lnTo>
                  <a:pt x="0" y="44231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09800" y="6614281"/>
            <a:ext cx="5347012" cy="3566306"/>
          </a:xfrm>
          <a:custGeom>
            <a:avLst/>
            <a:gdLst/>
            <a:ahLst/>
            <a:cxnLst/>
            <a:rect l="l" t="t" r="r" b="b"/>
            <a:pathLst>
              <a:path w="5347012" h="3566306">
                <a:moveTo>
                  <a:pt x="0" y="0"/>
                </a:moveTo>
                <a:lnTo>
                  <a:pt x="5347012" y="0"/>
                </a:lnTo>
                <a:lnTo>
                  <a:pt x="5347012" y="3566306"/>
                </a:lnTo>
                <a:lnTo>
                  <a:pt x="0" y="3566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2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801" y="685800"/>
            <a:ext cx="5554980" cy="142494"/>
          </a:xfrm>
          <a:custGeom>
            <a:avLst/>
            <a:gdLst/>
            <a:ahLst/>
            <a:cxnLst/>
            <a:rect l="l" t="t" r="r" b="b"/>
            <a:pathLst>
              <a:path w="5554980" h="142494">
                <a:moveTo>
                  <a:pt x="0" y="0"/>
                </a:moveTo>
                <a:lnTo>
                  <a:pt x="5554980" y="0"/>
                </a:lnTo>
                <a:lnTo>
                  <a:pt x="5554980" y="142494"/>
                </a:lnTo>
                <a:lnTo>
                  <a:pt x="0" y="142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63220" y="680464"/>
            <a:ext cx="5554980" cy="147828"/>
          </a:xfrm>
          <a:custGeom>
            <a:avLst/>
            <a:gdLst/>
            <a:ahLst/>
            <a:cxnLst/>
            <a:rect l="l" t="t" r="r" b="b"/>
            <a:pathLst>
              <a:path w="5554980" h="147828">
                <a:moveTo>
                  <a:pt x="0" y="0"/>
                </a:moveTo>
                <a:lnTo>
                  <a:pt x="5554980" y="0"/>
                </a:lnTo>
                <a:lnTo>
                  <a:pt x="5554980" y="147828"/>
                </a:lnTo>
                <a:lnTo>
                  <a:pt x="0" y="147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62745" y="685800"/>
            <a:ext cx="5554980" cy="137160"/>
          </a:xfrm>
          <a:custGeom>
            <a:avLst/>
            <a:gdLst/>
            <a:ahLst/>
            <a:cxnLst/>
            <a:rect l="l" t="t" r="r" b="b"/>
            <a:pathLst>
              <a:path w="5554980" h="137160">
                <a:moveTo>
                  <a:pt x="0" y="0"/>
                </a:moveTo>
                <a:lnTo>
                  <a:pt x="5554980" y="0"/>
                </a:lnTo>
                <a:lnTo>
                  <a:pt x="5554980" y="137160"/>
                </a:lnTo>
                <a:lnTo>
                  <a:pt x="0" y="137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09877" y="1017270"/>
            <a:ext cx="7533084" cy="695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uk-UA" sz="2799" b="1" dirty="0">
                <a:solidFill>
                  <a:srgbClr val="000000"/>
                </a:solidFill>
                <a:latin typeface="Times New Roman Bold"/>
              </a:rPr>
              <a:t>П’яте: організовувати та управляти інформаційним бізнесом, консалтинговою діяльністю та діяльністю аналітичних установ та підприємств</a:t>
            </a:r>
            <a:r>
              <a:rPr lang="uk-UA" sz="2799" dirty="0">
                <a:solidFill>
                  <a:srgbClr val="000000"/>
                </a:solidFill>
                <a:latin typeface="Times New Roman Bold"/>
              </a:rPr>
              <a:t> </a:t>
            </a:r>
            <a:r>
              <a:rPr lang="uk-UA" sz="2799" dirty="0">
                <a:solidFill>
                  <a:srgbClr val="000000"/>
                </a:solidFill>
                <a:latin typeface="Times New Roman"/>
              </a:rPr>
              <a:t>зокрема: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створювати та керувати інформаційним бізнесом, консалтинговими агентствами та іншими інформаційними та аналітичними установами та організаціями;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володіти методами організації зв’язків  з громадськістю з використанням PR-технологій у сфері соціальних інформаційних комунікацій, організовувати та управляти PR-агентствами; </a:t>
            </a:r>
          </a:p>
          <a:p>
            <a:pPr marL="337820" lvl="1" indent="-168910" algn="just">
              <a:lnSpc>
                <a:spcPts val="3359"/>
              </a:lnSpc>
              <a:buFont typeface="Arial"/>
              <a:buChar char="•"/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здійснювати інформаційну та аналітичну діяльність в засобах масової інформації новинного та аналітичного спрямування.</a:t>
            </a:r>
          </a:p>
        </p:txBody>
      </p:sp>
      <p:sp>
        <p:nvSpPr>
          <p:cNvPr id="6" name="Freeform 6"/>
          <p:cNvSpPr/>
          <p:nvPr/>
        </p:nvSpPr>
        <p:spPr>
          <a:xfrm>
            <a:off x="10058400" y="1028700"/>
            <a:ext cx="6457950" cy="8610601"/>
          </a:xfrm>
          <a:custGeom>
            <a:avLst/>
            <a:gdLst/>
            <a:ahLst/>
            <a:cxnLst/>
            <a:rect l="l" t="t" r="r" b="b"/>
            <a:pathLst>
              <a:path w="6457950" h="8610601">
                <a:moveTo>
                  <a:pt x="0" y="0"/>
                </a:moveTo>
                <a:lnTo>
                  <a:pt x="6457950" y="0"/>
                </a:lnTo>
                <a:lnTo>
                  <a:pt x="6457950" y="8610601"/>
                </a:lnTo>
                <a:lnTo>
                  <a:pt x="0" y="86106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801" y="685800"/>
            <a:ext cx="5554980" cy="142494"/>
          </a:xfrm>
          <a:custGeom>
            <a:avLst/>
            <a:gdLst/>
            <a:ahLst/>
            <a:cxnLst/>
            <a:rect l="l" t="t" r="r" b="b"/>
            <a:pathLst>
              <a:path w="5554980" h="142494">
                <a:moveTo>
                  <a:pt x="0" y="0"/>
                </a:moveTo>
                <a:lnTo>
                  <a:pt x="5554980" y="0"/>
                </a:lnTo>
                <a:lnTo>
                  <a:pt x="5554980" y="142494"/>
                </a:lnTo>
                <a:lnTo>
                  <a:pt x="0" y="142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63220" y="680464"/>
            <a:ext cx="5554980" cy="147828"/>
          </a:xfrm>
          <a:custGeom>
            <a:avLst/>
            <a:gdLst/>
            <a:ahLst/>
            <a:cxnLst/>
            <a:rect l="l" t="t" r="r" b="b"/>
            <a:pathLst>
              <a:path w="5554980" h="147828">
                <a:moveTo>
                  <a:pt x="0" y="0"/>
                </a:moveTo>
                <a:lnTo>
                  <a:pt x="5554980" y="0"/>
                </a:lnTo>
                <a:lnTo>
                  <a:pt x="5554980" y="147828"/>
                </a:lnTo>
                <a:lnTo>
                  <a:pt x="0" y="147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62745" y="685800"/>
            <a:ext cx="5554980" cy="137160"/>
          </a:xfrm>
          <a:custGeom>
            <a:avLst/>
            <a:gdLst/>
            <a:ahLst/>
            <a:cxnLst/>
            <a:rect l="l" t="t" r="r" b="b"/>
            <a:pathLst>
              <a:path w="5554980" h="137160">
                <a:moveTo>
                  <a:pt x="0" y="0"/>
                </a:moveTo>
                <a:lnTo>
                  <a:pt x="5554980" y="0"/>
                </a:lnTo>
                <a:lnTo>
                  <a:pt x="5554980" y="137160"/>
                </a:lnTo>
                <a:lnTo>
                  <a:pt x="0" y="137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863840" y="1093470"/>
            <a:ext cx="9951720" cy="3936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uk-UA" sz="2799" dirty="0">
                <a:solidFill>
                  <a:srgbClr val="000000"/>
                </a:solidFill>
                <a:latin typeface="Times New Roman"/>
              </a:rPr>
              <a:t>Відмінна риса навчання на спеціальності 029 «Інформаційна, бібліотечна та архівна справа» за освітньо-професійною програмою «Документознавство та інформаційна діяльність» у Київському авіаційному інституті на кафедрі історії та документознавства </a:t>
            </a:r>
            <a:r>
              <a:rPr lang="uk-UA" sz="2799" b="1" i="1" dirty="0">
                <a:solidFill>
                  <a:srgbClr val="000000"/>
                </a:solidFill>
                <a:latin typeface="Times New Roman"/>
              </a:rPr>
              <a:t>– </a:t>
            </a:r>
            <a:r>
              <a:rPr lang="uk-UA" sz="2799" b="1" i="1" dirty="0">
                <a:solidFill>
                  <a:srgbClr val="000000"/>
                </a:solidFill>
                <a:latin typeface="Times New Roman Bold Italics"/>
              </a:rPr>
              <a:t>це ґрунтовні знання та ефективні практичні навички, які дають можливість нашим випускникам стати конкурентоспроможними на ринку праці, забезпечити  ефективну кар'єру та досягти високих професійних результатів.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8640" y="5665469"/>
            <a:ext cx="8961120" cy="436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Сформувати відповідні фахові навички допоможуть такі дисципліни як: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Діловодство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Електронне урядування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Інформаційний менеджмент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Інформаційно-аналітична діяльність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Інформація з обмеженим доступом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Управління документообігом в установах та організаціях</a:t>
            </a:r>
          </a:p>
          <a:p>
            <a:pPr marL="337820" lvl="1" indent="-168910" algn="l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imes New Roman"/>
              </a:rPr>
              <a:t>та ін.</a:t>
            </a:r>
          </a:p>
        </p:txBody>
      </p:sp>
      <p:sp>
        <p:nvSpPr>
          <p:cNvPr id="7" name="Freeform 7"/>
          <p:cNvSpPr/>
          <p:nvPr/>
        </p:nvSpPr>
        <p:spPr>
          <a:xfrm>
            <a:off x="634637" y="1098176"/>
            <a:ext cx="6233541" cy="4148138"/>
          </a:xfrm>
          <a:custGeom>
            <a:avLst/>
            <a:gdLst/>
            <a:ahLst/>
            <a:cxnLst/>
            <a:rect l="l" t="t" r="r" b="b"/>
            <a:pathLst>
              <a:path w="6233541" h="4148138">
                <a:moveTo>
                  <a:pt x="0" y="0"/>
                </a:moveTo>
                <a:lnTo>
                  <a:pt x="6233541" y="0"/>
                </a:lnTo>
                <a:lnTo>
                  <a:pt x="6233541" y="4148138"/>
                </a:lnTo>
                <a:lnTo>
                  <a:pt x="0" y="41481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63000" y="6286500"/>
            <a:ext cx="9356400" cy="3505200"/>
          </a:xfrm>
          <a:custGeom>
            <a:avLst/>
            <a:gdLst/>
            <a:ahLst/>
            <a:cxnLst/>
            <a:rect l="l" t="t" r="r" b="b"/>
            <a:pathLst>
              <a:path w="9356400" h="3505200">
                <a:moveTo>
                  <a:pt x="0" y="0"/>
                </a:moveTo>
                <a:lnTo>
                  <a:pt x="9356400" y="0"/>
                </a:lnTo>
                <a:lnTo>
                  <a:pt x="9356400" y="3505200"/>
                </a:lnTo>
                <a:lnTo>
                  <a:pt x="0" y="3505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937</Words>
  <Application>Microsoft Office PowerPoint</Application>
  <PresentationFormat>Довільний</PresentationFormat>
  <Paragraphs>81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0" baseType="lpstr">
      <vt:lpstr>Times New Roman Bold Italics</vt:lpstr>
      <vt:lpstr>Times New Roman Bold</vt:lpstr>
      <vt:lpstr>Calibri</vt:lpstr>
      <vt:lpstr>Arial</vt:lpstr>
      <vt:lpstr>Times New Roman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Спеціальність 029 «Інформаційна, бібліотечна та архівна справа» в Державному університеті «Київському авіаційному інституті».</dc:title>
  <dc:creator>ЯННА</dc:creator>
  <cp:lastModifiedBy>Пользователь Windows</cp:lastModifiedBy>
  <cp:revision>6</cp:revision>
  <dcterms:created xsi:type="dcterms:W3CDTF">2006-08-16T00:00:00Z</dcterms:created>
  <dcterms:modified xsi:type="dcterms:W3CDTF">2023-11-17T12:07:36Z</dcterms:modified>
  <dc:identifier>DAFz3NOokis</dc:identifier>
</cp:coreProperties>
</file>